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71" r:id="rId9"/>
    <p:sldId id="264" r:id="rId10"/>
    <p:sldId id="265" r:id="rId11"/>
    <p:sldId id="267" r:id="rId12"/>
    <p:sldId id="263" r:id="rId13"/>
    <p:sldId id="268" r:id="rId14"/>
    <p:sldId id="269" r:id="rId15"/>
    <p:sldId id="266" r:id="rId16"/>
    <p:sldId id="270" r:id="rId17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222" y="102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12/1/2021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Microservices and DevOps</a:t>
            </a:r>
            <a:endParaRPr lang="da-DK" altLang="en-US" dirty="0"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da-DK" dirty="0"/>
              <a:t>Scalable Microservices</a:t>
            </a:r>
          </a:p>
          <a:p>
            <a:pPr>
              <a:defRPr/>
            </a:pPr>
            <a:r>
              <a:rPr lang="da-DK" sz="2000" dirty="0"/>
              <a:t>Docker Security</a:t>
            </a:r>
            <a:endParaRPr lang="da-DK" dirty="0"/>
          </a:p>
          <a:p>
            <a:pPr>
              <a:defRPr/>
            </a:pPr>
            <a:endParaRPr lang="da-DK" dirty="0"/>
          </a:p>
          <a:p>
            <a:pPr>
              <a:defRPr/>
            </a:pPr>
            <a:r>
              <a:rPr lang="da-DK" sz="1600" dirty="0"/>
              <a:t>Henrik Bærbak Christensen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2B38A5-EFD8-45CF-AF76-57ED48873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Docker Secret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BDAECD-2CD5-42B2-BE19-55910BCEB9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Snippet from Subscription Service’s compose file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And creating the secrets on the swarm manager</a:t>
            </a:r>
          </a:p>
          <a:p>
            <a:endParaRPr lang="en-US" dirty="0"/>
          </a:p>
          <a:p>
            <a:pPr lvl="1"/>
            <a:r>
              <a:rPr lang="en-US" dirty="0"/>
              <a:t>i.e. you have to </a:t>
            </a:r>
            <a:r>
              <a:rPr lang="en-US" i="1" dirty="0"/>
              <a:t>fiddle</a:t>
            </a:r>
            <a:r>
              <a:rPr lang="en-US" dirty="0"/>
              <a:t> with the server to set the passwords</a:t>
            </a:r>
          </a:p>
          <a:p>
            <a:pPr lvl="2"/>
            <a:r>
              <a:rPr lang="en-US" dirty="0"/>
              <a:t>Fair enough, but well manual process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FE1B8E-D100-498A-9B06-885E43524E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6815EC-0EC8-4013-BA33-03655C5C9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A81D65-3D88-4E73-990B-FDF3180D3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DFBE919-3A59-45B8-9E40-E6E79539EA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1000" y="1485900"/>
            <a:ext cx="4495800" cy="178117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59274EB-B4CF-4584-B97B-6835995707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86225" y="3548062"/>
            <a:ext cx="4705350" cy="504825"/>
          </a:xfrm>
          <a:prstGeom prst="rect">
            <a:avLst/>
          </a:prstGeom>
        </p:spPr>
      </p:pic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62D5A4F3-9F1A-4915-A844-249000C2EBE4}"/>
              </a:ext>
            </a:extLst>
          </p:cNvPr>
          <p:cNvCxnSpPr/>
          <p:nvPr/>
        </p:nvCxnSpPr>
        <p:spPr>
          <a:xfrm>
            <a:off x="1828800" y="2515923"/>
            <a:ext cx="2257425" cy="417777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E44ED09-10F6-4D83-B66B-26704A89177D}"/>
              </a:ext>
            </a:extLst>
          </p:cNvPr>
          <p:cNvCxnSpPr/>
          <p:nvPr/>
        </p:nvCxnSpPr>
        <p:spPr>
          <a:xfrm flipV="1">
            <a:off x="1752600" y="1790700"/>
            <a:ext cx="2209800" cy="155443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6332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 ‘passwords’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 all secrets are files – what to do with a password?</a:t>
            </a:r>
          </a:p>
          <a:p>
            <a:pPr lvl="1"/>
            <a:r>
              <a:rPr lang="en-US" dirty="0"/>
              <a:t>You have to fiddle with a ENTRYPOINT script</a:t>
            </a:r>
            <a:endParaRPr lang="da-DK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DFBE919-3A59-45B8-9E40-E6E79539EA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5800" y="1781175"/>
            <a:ext cx="4495800" cy="1781175"/>
          </a:xfrm>
          <a:prstGeom prst="rect">
            <a:avLst/>
          </a:prstGeom>
        </p:spPr>
      </p:pic>
      <p:cxnSp>
        <p:nvCxnSpPr>
          <p:cNvPr id="9" name="Straight Arrow Connector 8"/>
          <p:cNvCxnSpPr>
            <a:cxnSpLocks/>
          </p:cNvCxnSpPr>
          <p:nvPr/>
        </p:nvCxnSpPr>
        <p:spPr>
          <a:xfrm>
            <a:off x="1981200" y="1866900"/>
            <a:ext cx="2743200" cy="3810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99AC7528-2C85-4534-83C3-BF60F3E17B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3752850"/>
            <a:ext cx="6534150" cy="1238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1094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14944-E7AD-42F6-85F6-4A25715A1C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Vulnerabilities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489FBF-0F16-40DA-AE9D-D692F0DFDF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code can contain loopholes that attackers can use</a:t>
            </a:r>
          </a:p>
          <a:p>
            <a:pPr lvl="1"/>
            <a:r>
              <a:rPr lang="en-US" dirty="0"/>
              <a:t>Code vulnerabilities</a:t>
            </a:r>
          </a:p>
          <a:p>
            <a:r>
              <a:rPr lang="en-US" dirty="0"/>
              <a:t>Writing secure (Java) code…</a:t>
            </a:r>
          </a:p>
          <a:p>
            <a:pPr lvl="1"/>
            <a:r>
              <a:rPr lang="en-US" dirty="0"/>
              <a:t>Is a major topic on its own</a:t>
            </a:r>
          </a:p>
          <a:p>
            <a:pPr marL="914400" lvl="2" indent="0">
              <a:buNone/>
            </a:pPr>
            <a:r>
              <a:rPr lang="en-US" dirty="0"/>
              <a:t>And way outside scope of course and </a:t>
            </a:r>
            <a:br>
              <a:rPr lang="en-US" dirty="0"/>
            </a:br>
            <a:r>
              <a:rPr lang="en-US" dirty="0"/>
              <a:t>my area of expertise…</a:t>
            </a:r>
          </a:p>
          <a:p>
            <a:endParaRPr lang="en-US" dirty="0"/>
          </a:p>
          <a:p>
            <a:r>
              <a:rPr lang="en-US" dirty="0"/>
              <a:t>Ensure you do not import other’s vulnerabilities</a:t>
            </a:r>
          </a:p>
          <a:p>
            <a:pPr lvl="1"/>
            <a:r>
              <a:rPr lang="en-US" dirty="0"/>
              <a:t>I.e. </a:t>
            </a:r>
            <a:r>
              <a:rPr lang="en-US" i="1" dirty="0"/>
              <a:t>ensuring your container is as secure as possible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224475-96A0-418A-A3D5-03BB4A2BB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FF251A-364F-49F0-88CA-930811541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4E4801-1771-4DF7-8622-E519B8BFB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5857" y="1562100"/>
            <a:ext cx="1465428" cy="1919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69221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Snyk.io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can scan your image for vulnerabilities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sym typeface="Wingdings" panose="05000000000000000000" pitchFamily="2" charset="2"/>
              </a:rPr>
              <a:t></a:t>
            </a:r>
            <a:endParaRPr lang="da-DK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pic>
        <p:nvPicPr>
          <p:cNvPr id="7" name="Content Placeholder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762000" y="1409700"/>
            <a:ext cx="60483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8712" y="1849437"/>
            <a:ext cx="6810375" cy="2524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4186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Vermeer (2021)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Vermeer provide a set of practices to use in creating images, which lowers the amount of vulnerabilities.</a:t>
            </a:r>
          </a:p>
          <a:p>
            <a:r>
              <a:rPr lang="en-US" dirty="0"/>
              <a:t>I tried </a:t>
            </a:r>
            <a:r>
              <a:rPr lang="en-US"/>
              <a:t>them and </a:t>
            </a:r>
            <a:r>
              <a:rPr lang="en-US" dirty="0"/>
              <a:t>got </a:t>
            </a:r>
            <a:r>
              <a:rPr lang="en-US" dirty="0">
                <a:sym typeface="Wingdings" panose="05000000000000000000" pitchFamily="2" charset="2"/>
              </a:rPr>
              <a:t> this…</a:t>
            </a:r>
            <a:endParaRPr lang="da-DK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771" y="2324100"/>
            <a:ext cx="8429625" cy="2609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05042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925B9-048A-4346-8796-0C3890208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Advice in short form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45EE2A-97DB-40B1-9C7D-F17DF73FE4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Source: 10 best practices to containerize Java applications with Docker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6C3E0B-EC26-448B-A70D-B62B85213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D85ED1-1A54-4337-AE9D-6756BCAA6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0E8AE4-F491-4621-A0D9-CB0940256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60EEAE0-C698-4275-8110-DD421446A9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1866900"/>
            <a:ext cx="6096000" cy="3752538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A7BC9B6C-C788-4522-B569-935CDBBB1052}"/>
              </a:ext>
            </a:extLst>
          </p:cNvPr>
          <p:cNvSpPr/>
          <p:nvPr/>
        </p:nvSpPr>
        <p:spPr>
          <a:xfrm>
            <a:off x="3352800" y="2781300"/>
            <a:ext cx="1981200" cy="9144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9829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Lots of attack surfaces </a:t>
            </a:r>
            <a:r>
              <a:rPr lang="en-US" dirty="0">
                <a:sym typeface="Wingdings" panose="05000000000000000000" pitchFamily="2" charset="2"/>
              </a:rPr>
              <a:t>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Lots of place in which you </a:t>
            </a:r>
            <a:r>
              <a:rPr lang="en-US" i="1" dirty="0">
                <a:sym typeface="Wingdings" panose="05000000000000000000" pitchFamily="2" charset="2"/>
              </a:rPr>
              <a:t>must do the right thing</a:t>
            </a:r>
            <a:r>
              <a:rPr lang="en-US" dirty="0">
                <a:sym typeface="Wingdings" panose="05000000000000000000" pitchFamily="2" charset="2"/>
              </a:rPr>
              <a:t> and </a:t>
            </a:r>
            <a:r>
              <a:rPr lang="en-US" i="1" dirty="0">
                <a:sym typeface="Wingdings" panose="05000000000000000000" pitchFamily="2" charset="2"/>
              </a:rPr>
              <a:t>adhere to the right protocols and practices</a:t>
            </a:r>
            <a:endParaRPr lang="en-US" dirty="0">
              <a:sym typeface="Wingdings" panose="05000000000000000000" pitchFamily="2" charset="2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933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1BE55-9785-44C8-8DF8-969F664E43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439FAD-CECB-4C7E-AA15-D41D2E725A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Sources: </a:t>
            </a:r>
          </a:p>
          <a:p>
            <a:pPr lvl="1"/>
            <a:r>
              <a:rPr lang="en-US" dirty="0"/>
              <a:t>Newman §9</a:t>
            </a:r>
          </a:p>
          <a:p>
            <a:pPr lvl="2"/>
            <a:r>
              <a:rPr lang="en-US" dirty="0"/>
              <a:t>Some aspects has already been covered</a:t>
            </a:r>
          </a:p>
          <a:p>
            <a:pPr lvl="1"/>
            <a:r>
              <a:rPr lang="en-US" dirty="0"/>
              <a:t>Snyk.io / Vermeer</a:t>
            </a:r>
          </a:p>
          <a:p>
            <a:pPr lvl="2"/>
            <a:r>
              <a:rPr lang="en-US" dirty="0"/>
              <a:t>A few aspects have been covered</a:t>
            </a:r>
          </a:p>
          <a:p>
            <a:pPr lvl="1"/>
            <a:r>
              <a:rPr lang="en-US" dirty="0"/>
              <a:t>Docker secrets</a:t>
            </a:r>
          </a:p>
          <a:p>
            <a:pPr lvl="2"/>
            <a:r>
              <a:rPr lang="en-US" dirty="0"/>
              <a:t>Find it on Docker website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2EA538-07E6-4973-98D7-B99D8818D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07DFB2-FD86-40F3-89AA-49AC82D8F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44CBEE-5057-42D6-9F26-216CE1EEF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531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D4052-4734-45AC-92F5-CD7BAEE1A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Security in Transit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EFC847-4E11-4114-9FC1-DFD4D6F321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Security in transit</a:t>
            </a:r>
          </a:p>
          <a:p>
            <a:pPr lvl="1"/>
            <a:r>
              <a:rPr lang="en-US" dirty="0"/>
              <a:t>Use TLS to ensure encrypted (at least outwards) traffic</a:t>
            </a:r>
          </a:p>
          <a:p>
            <a:pPr lvl="1"/>
            <a:r>
              <a:rPr lang="en-US" dirty="0"/>
              <a:t>Use Authentication and Authorization</a:t>
            </a:r>
          </a:p>
          <a:p>
            <a:pPr lvl="2"/>
            <a:r>
              <a:rPr lang="en-US" dirty="0"/>
              <a:t>Like OAuth 2.0</a:t>
            </a:r>
          </a:p>
          <a:p>
            <a:pPr lvl="1"/>
            <a:r>
              <a:rPr lang="en-US" dirty="0"/>
              <a:t>Deputy problem is relevant in a </a:t>
            </a:r>
            <a:r>
              <a:rPr lang="en-US" dirty="0" err="1"/>
              <a:t>MicroService</a:t>
            </a:r>
            <a:r>
              <a:rPr lang="en-US" dirty="0"/>
              <a:t> context:</a:t>
            </a:r>
          </a:p>
          <a:p>
            <a:pPr lvl="2"/>
            <a:r>
              <a:rPr lang="en-US" dirty="0" err="1"/>
              <a:t>Cmd</a:t>
            </a:r>
            <a:r>
              <a:rPr lang="en-US" dirty="0"/>
              <a:t> calls Daemon </a:t>
            </a:r>
            <a:r>
              <a:rPr lang="en-US" i="1" dirty="0"/>
              <a:t>calls </a:t>
            </a:r>
            <a:r>
              <a:rPr lang="en-US" i="1" dirty="0" err="1"/>
              <a:t>CaveService</a:t>
            </a:r>
            <a:endParaRPr lang="en-US" i="1" dirty="0"/>
          </a:p>
          <a:p>
            <a:pPr lvl="3"/>
            <a:r>
              <a:rPr lang="en-US" dirty="0"/>
              <a:t>But </a:t>
            </a:r>
            <a:r>
              <a:rPr lang="en-US" dirty="0" err="1"/>
              <a:t>cmd</a:t>
            </a:r>
            <a:r>
              <a:rPr lang="en-US" dirty="0"/>
              <a:t> is only authorized against Daemon?</a:t>
            </a:r>
          </a:p>
          <a:p>
            <a:pPr lvl="1"/>
            <a:r>
              <a:rPr lang="en-US" dirty="0"/>
              <a:t>Solution: OAuth 2.0 provides the /introspect feature</a:t>
            </a:r>
          </a:p>
          <a:p>
            <a:pPr lvl="2"/>
            <a:r>
              <a:rPr lang="en-US" dirty="0"/>
              <a:t>Daemon hands bearer token to </a:t>
            </a:r>
            <a:r>
              <a:rPr lang="en-US" dirty="0" err="1"/>
              <a:t>CaveService</a:t>
            </a:r>
            <a:endParaRPr lang="en-US" dirty="0"/>
          </a:p>
          <a:p>
            <a:pPr lvl="2"/>
            <a:r>
              <a:rPr lang="en-US" dirty="0" err="1"/>
              <a:t>CaveService</a:t>
            </a:r>
            <a:r>
              <a:rPr lang="en-US" dirty="0"/>
              <a:t> can then /introspect validity on the </a:t>
            </a:r>
            <a:r>
              <a:rPr lang="en-US" dirty="0" err="1"/>
              <a:t>AuthServer</a:t>
            </a:r>
            <a:endParaRPr lang="en-US" dirty="0"/>
          </a:p>
          <a:p>
            <a:pPr lvl="3"/>
            <a:r>
              <a:rPr lang="en-US" dirty="0"/>
              <a:t>And thus establish trust without trusting Daemon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CF0CAD-4BD8-468F-8F78-54E04E0E5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2E1D91-4F5D-4C21-A612-071997A00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F9C63-63D0-4BA9-A564-BA5F41D8D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6015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7E3B9-06DD-4724-9F6B-8FB414C80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Security at Rest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5A98B2-E3B2-49F5-AC54-B114A6F1FD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Encrypt the databases…</a:t>
            </a:r>
          </a:p>
          <a:p>
            <a:pPr lvl="1"/>
            <a:r>
              <a:rPr lang="en-US" dirty="0"/>
              <a:t>For Redis, it seems it relies on encrypted file systems !</a:t>
            </a:r>
          </a:p>
          <a:p>
            <a:pPr lvl="2"/>
            <a:r>
              <a:rPr lang="en-US" dirty="0"/>
              <a:t>I.e. no direct support by the Redis DB itself</a:t>
            </a:r>
          </a:p>
          <a:p>
            <a:pPr lvl="3"/>
            <a:r>
              <a:rPr lang="en-US" dirty="0"/>
              <a:t>As far as I can dig out of the documentation</a:t>
            </a:r>
          </a:p>
          <a:p>
            <a:pPr lvl="1"/>
            <a:r>
              <a:rPr lang="en-US" dirty="0"/>
              <a:t>Do not invent encryption algorithms yourself </a:t>
            </a:r>
            <a:r>
              <a:rPr lang="en-US" dirty="0">
                <a:sym typeface="Wingdings" panose="05000000000000000000" pitchFamily="2" charset="2"/>
              </a:rPr>
              <a:t></a:t>
            </a:r>
          </a:p>
          <a:p>
            <a:pPr lvl="2"/>
            <a:r>
              <a:rPr lang="en-US" dirty="0">
                <a:sym typeface="Wingdings" panose="05000000000000000000" pitchFamily="2" charset="2"/>
              </a:rPr>
              <a:t>Use existing tools and algorithms</a:t>
            </a:r>
          </a:p>
          <a:p>
            <a:pPr lvl="2"/>
            <a:r>
              <a:rPr lang="en-US" dirty="0">
                <a:sym typeface="Wingdings" panose="05000000000000000000" pitchFamily="2" charset="2"/>
              </a:rPr>
              <a:t>Use BitLocker, etc.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For passwords, store them using </a:t>
            </a:r>
            <a:r>
              <a:rPr lang="en-US" i="1" dirty="0">
                <a:sym typeface="Wingdings" panose="05000000000000000000" pitchFamily="2" charset="2"/>
              </a:rPr>
              <a:t>salted password hashing</a:t>
            </a:r>
          </a:p>
          <a:p>
            <a:pPr lvl="2"/>
            <a:r>
              <a:rPr lang="en-US" dirty="0">
                <a:sym typeface="Wingdings" panose="05000000000000000000" pitchFamily="2" charset="2"/>
              </a:rPr>
              <a:t>Actually the </a:t>
            </a:r>
            <a:r>
              <a:rPr lang="en-US" dirty="0" err="1">
                <a:sym typeface="Wingdings" panose="05000000000000000000" pitchFamily="2" charset="2"/>
              </a:rPr>
              <a:t>jCrypt</a:t>
            </a:r>
            <a:r>
              <a:rPr lang="en-US" dirty="0">
                <a:sym typeface="Wingdings" panose="05000000000000000000" pitchFamily="2" charset="2"/>
              </a:rPr>
              <a:t> (</a:t>
            </a:r>
            <a:r>
              <a:rPr lang="en-US" dirty="0" err="1">
                <a:sym typeface="Wingdings" panose="05000000000000000000" pitchFamily="2" charset="2"/>
              </a:rPr>
              <a:t>BCrypt</a:t>
            </a:r>
            <a:r>
              <a:rPr lang="en-US" dirty="0">
                <a:sym typeface="Wingdings" panose="05000000000000000000" pitchFamily="2" charset="2"/>
              </a:rPr>
              <a:t> implementation) is used even in the Stub subscription service 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3F3698-996E-445F-B67A-70266D8CD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208F0B-E33F-443A-A486-0704527D0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E2BC20-AC41-4D60-850D-452E50D7F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D095156-4C9A-4F1F-A2CD-6E4AE27C04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50" y="4256089"/>
            <a:ext cx="542925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96112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6445D-111C-41C2-8255-0C793F73C6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Defense in Depth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5832E5-F511-4890-A664-4800E25E4E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Firewalls</a:t>
            </a:r>
          </a:p>
          <a:p>
            <a:pPr lvl="1"/>
            <a:r>
              <a:rPr lang="en-US" dirty="0"/>
              <a:t>Only allow network traffic on proper ports</a:t>
            </a:r>
          </a:p>
          <a:p>
            <a:pPr lvl="2"/>
            <a:r>
              <a:rPr lang="en-US" dirty="0"/>
              <a:t>i.e. </a:t>
            </a:r>
            <a:r>
              <a:rPr lang="en-US" b="1" dirty="0"/>
              <a:t>no “ports 6379” on your Redis in the swarm</a:t>
            </a:r>
            <a:endParaRPr lang="en-US" dirty="0"/>
          </a:p>
          <a:p>
            <a:pPr lvl="2"/>
            <a:r>
              <a:rPr lang="en-US" dirty="0"/>
              <a:t>It is already accessible from with the swarm but now you expose it to the outside!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Beware of issuing ‘docker run –p 6379:6379…’ on a production machine</a:t>
            </a:r>
          </a:p>
          <a:p>
            <a:pPr lvl="2"/>
            <a:r>
              <a:rPr lang="en-US" dirty="0"/>
              <a:t>Docker will open the port using IPTABLES and ‘</a:t>
            </a:r>
            <a:r>
              <a:rPr lang="en-US" dirty="0" err="1"/>
              <a:t>ufw</a:t>
            </a:r>
            <a:r>
              <a:rPr lang="en-US" dirty="0"/>
              <a:t>’ does not see it!</a:t>
            </a:r>
          </a:p>
          <a:p>
            <a:pPr lvl="2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2BF7EB-1E3A-487A-89C8-A5B348648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EA6627-FF6B-4F48-89D1-A94EB337B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5423CD-8805-4741-B061-5A0383717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352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0522B6-DB79-4E23-81DD-4EFDA27B1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Defense in Depth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4A676-A560-4014-8E18-54065D6B46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Logging</a:t>
            </a:r>
          </a:p>
          <a:p>
            <a:pPr lvl="1"/>
            <a:r>
              <a:rPr lang="en-US" dirty="0"/>
              <a:t>Proper logging allows detecting and recovering from attacks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Do not store sensitive information in logs</a:t>
            </a:r>
          </a:p>
          <a:p>
            <a:pPr lvl="2"/>
            <a:r>
              <a:rPr lang="en-US" dirty="0"/>
              <a:t>As the </a:t>
            </a:r>
            <a:r>
              <a:rPr lang="en-US" dirty="0" err="1"/>
              <a:t>skycave</a:t>
            </a:r>
            <a:r>
              <a:rPr lang="en-US" dirty="0"/>
              <a:t> daemon does at the moment!</a:t>
            </a:r>
          </a:p>
          <a:p>
            <a:endParaRPr lang="en-US" dirty="0"/>
          </a:p>
          <a:p>
            <a:r>
              <a:rPr lang="en-US" dirty="0"/>
              <a:t>Intrusion Detection Systems</a:t>
            </a:r>
          </a:p>
          <a:p>
            <a:pPr lvl="1"/>
            <a:r>
              <a:rPr lang="en-US" dirty="0"/>
              <a:t>IPS can help out</a:t>
            </a:r>
          </a:p>
          <a:p>
            <a:pPr lvl="2"/>
            <a:r>
              <a:rPr lang="en-US" dirty="0"/>
              <a:t>I have no personal experience </a:t>
            </a:r>
            <a:r>
              <a:rPr lang="en-US" dirty="0">
                <a:sym typeface="Wingdings" panose="05000000000000000000" pitchFamily="2" charset="2"/>
              </a:rPr>
              <a:t>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DB4B9D-0BBE-4D4A-A8C3-E41664131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88CD89-D170-4B13-9707-7B9521983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CE9DE0-4AEB-4849-ACDA-61C058845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1714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4C2AE4-5B99-487E-9367-37EE5833C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Defense in Depth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41C82B-D02F-453D-94A6-9ED55B2140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Network Segregation</a:t>
            </a:r>
          </a:p>
          <a:p>
            <a:pPr lvl="1"/>
            <a:r>
              <a:rPr lang="en-US" dirty="0"/>
              <a:t>Separate nodes onto separate networks</a:t>
            </a:r>
          </a:p>
          <a:p>
            <a:pPr lvl="1"/>
            <a:r>
              <a:rPr lang="en-US" dirty="0"/>
              <a:t>I.e. a ‘frontend-network’ for the API Gateway</a:t>
            </a:r>
          </a:p>
          <a:p>
            <a:pPr lvl="1"/>
            <a:r>
              <a:rPr lang="en-US" dirty="0"/>
              <a:t>And a ‘backend-network’ for the internal services + databases</a:t>
            </a:r>
          </a:p>
          <a:p>
            <a:r>
              <a:rPr lang="en-US" dirty="0"/>
              <a:t>Swarm is excellent at this</a:t>
            </a:r>
          </a:p>
          <a:p>
            <a:pPr lvl="1"/>
            <a:r>
              <a:rPr lang="en-US" dirty="0"/>
              <a:t>You can attach a service on multiple networks</a:t>
            </a:r>
          </a:p>
          <a:p>
            <a:pPr lvl="2"/>
            <a:r>
              <a:rPr lang="en-US" dirty="0"/>
              <a:t>API gateway on both frontend and backend</a:t>
            </a:r>
          </a:p>
          <a:p>
            <a:r>
              <a:rPr lang="en-US" dirty="0" err="1"/>
              <a:t>DigitalOcean</a:t>
            </a:r>
            <a:r>
              <a:rPr lang="en-US" dirty="0"/>
              <a:t> et al.</a:t>
            </a:r>
          </a:p>
          <a:p>
            <a:pPr lvl="1"/>
            <a:r>
              <a:rPr lang="en-US" dirty="0"/>
              <a:t>Provides ‘private network’</a:t>
            </a:r>
          </a:p>
          <a:p>
            <a:pPr lvl="2"/>
            <a:r>
              <a:rPr lang="en-US" dirty="0"/>
              <a:t>Use that network for Cluster communication, not the official IP address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166FE4-38A6-4A71-8850-4FAB3307E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76A7FF-75D2-4489-9418-28D71C71B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B4E9F2-D3F8-450D-9882-AE07DF04C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7519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 mentioned?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Principle of </a:t>
            </a:r>
            <a:r>
              <a:rPr lang="en-US" i="1" dirty="0"/>
              <a:t>least privilege </a:t>
            </a:r>
            <a:r>
              <a:rPr lang="en-US" dirty="0"/>
              <a:t>(Source: Wikipedia)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In Linux</a:t>
            </a:r>
          </a:p>
          <a:p>
            <a:pPr lvl="1"/>
            <a:r>
              <a:rPr lang="en-US" dirty="0"/>
              <a:t>Control your ‘</a:t>
            </a:r>
            <a:r>
              <a:rPr lang="en-US" dirty="0" err="1"/>
              <a:t>umask</a:t>
            </a:r>
            <a:r>
              <a:rPr lang="en-US" dirty="0"/>
              <a:t>’</a:t>
            </a:r>
          </a:p>
          <a:p>
            <a:pPr lvl="1"/>
            <a:r>
              <a:rPr lang="en-US" dirty="0"/>
              <a:t>Ensure only you can read/write sensitive files</a:t>
            </a:r>
          </a:p>
          <a:p>
            <a:pPr lvl="1"/>
            <a:r>
              <a:rPr lang="en-US" dirty="0"/>
              <a:t>Don’t be the</a:t>
            </a:r>
            <a:br>
              <a:rPr lang="en-US" dirty="0"/>
            </a:br>
            <a:r>
              <a:rPr lang="en-US" dirty="0"/>
              <a:t>root user</a:t>
            </a:r>
          </a:p>
          <a:p>
            <a:pPr lvl="1"/>
            <a:r>
              <a:rPr lang="en-US" dirty="0"/>
              <a:t>Etc.</a:t>
            </a:r>
            <a:endParaRPr lang="da-DK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9212" y="1562100"/>
            <a:ext cx="6429375" cy="10858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0" y="3924300"/>
            <a:ext cx="4857750" cy="1228725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EC533D0-FEAF-4A9A-A475-01E63ED0095A}"/>
              </a:ext>
            </a:extLst>
          </p:cNvPr>
          <p:cNvSpPr/>
          <p:nvPr/>
        </p:nvSpPr>
        <p:spPr>
          <a:xfrm>
            <a:off x="3352800" y="4533900"/>
            <a:ext cx="1066800" cy="30427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6426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6328D-FC39-4AB0-AFAF-E8135F7D5D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F8ECB2-67C5-4FC8-B5B2-FFDE4D3633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Docker Swarm has excellent secure key management</a:t>
            </a:r>
          </a:p>
          <a:p>
            <a:pPr lvl="1"/>
            <a:r>
              <a:rPr lang="en-US" dirty="0"/>
              <a:t>Usernames and passwords</a:t>
            </a:r>
          </a:p>
          <a:p>
            <a:pPr lvl="1"/>
            <a:r>
              <a:rPr lang="en-US" dirty="0"/>
              <a:t>TLS certificates and keys</a:t>
            </a:r>
          </a:p>
          <a:p>
            <a:pPr lvl="1"/>
            <a:r>
              <a:rPr lang="en-US" dirty="0"/>
              <a:t>Database passwords, </a:t>
            </a:r>
            <a:r>
              <a:rPr lang="en-US" dirty="0" err="1"/>
              <a:t>etc</a:t>
            </a:r>
            <a:endParaRPr lang="en-US" dirty="0"/>
          </a:p>
          <a:p>
            <a:r>
              <a:rPr lang="en-US" b="1" i="1" dirty="0"/>
              <a:t>Only works in stacks</a:t>
            </a:r>
            <a:r>
              <a:rPr lang="en-US" b="1" dirty="0"/>
              <a:t> </a:t>
            </a:r>
            <a:r>
              <a:rPr lang="en-US" dirty="0"/>
              <a:t>– not in standalone containers</a:t>
            </a:r>
          </a:p>
          <a:p>
            <a:r>
              <a:rPr lang="en-US" dirty="0"/>
              <a:t>Idea</a:t>
            </a:r>
          </a:p>
          <a:p>
            <a:pPr lvl="1"/>
            <a:r>
              <a:rPr lang="en-US" i="1" dirty="0" err="1"/>
              <a:t>docker</a:t>
            </a:r>
            <a:r>
              <a:rPr lang="en-US" i="1" dirty="0"/>
              <a:t> secret create </a:t>
            </a:r>
            <a:r>
              <a:rPr lang="en-US" i="1" dirty="0" err="1"/>
              <a:t>thesecret</a:t>
            </a:r>
            <a:r>
              <a:rPr lang="en-US" i="1" dirty="0"/>
              <a:t> </a:t>
            </a:r>
            <a:r>
              <a:rPr lang="en-US" i="1" dirty="0" err="1"/>
              <a:t>hostfile</a:t>
            </a:r>
            <a:endParaRPr lang="en-US" i="1" dirty="0"/>
          </a:p>
          <a:p>
            <a:pPr lvl="2"/>
            <a:r>
              <a:rPr lang="en-US" dirty="0"/>
              <a:t>Will</a:t>
            </a:r>
          </a:p>
          <a:p>
            <a:pPr lvl="3"/>
            <a:r>
              <a:rPr lang="en-US" dirty="0"/>
              <a:t>Encrypt local ‘</a:t>
            </a:r>
            <a:r>
              <a:rPr lang="en-US" dirty="0" err="1"/>
              <a:t>hostfile</a:t>
            </a:r>
            <a:r>
              <a:rPr lang="en-US" dirty="0"/>
              <a:t>’</a:t>
            </a:r>
          </a:p>
          <a:p>
            <a:pPr lvl="3"/>
            <a:r>
              <a:rPr lang="en-US" dirty="0"/>
              <a:t>Send it to all nodes in swarm using TLS</a:t>
            </a:r>
          </a:p>
          <a:p>
            <a:pPr lvl="3"/>
            <a:r>
              <a:rPr lang="en-US" dirty="0"/>
              <a:t>Make file available in /run/secrets/</a:t>
            </a:r>
            <a:r>
              <a:rPr lang="en-US" dirty="0" err="1"/>
              <a:t>thesecret</a:t>
            </a:r>
            <a:endParaRPr lang="en-US" dirty="0"/>
          </a:p>
          <a:p>
            <a:pPr lvl="1"/>
            <a:r>
              <a:rPr lang="en-US" dirty="0"/>
              <a:t>Passwords are a bit weird, as secrets are </a:t>
            </a:r>
            <a:r>
              <a:rPr lang="en-US" i="1" dirty="0"/>
              <a:t>files…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5F3292-0F6F-49A3-93A0-DA670CD8A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53112E-2D44-4761-8B6A-38BF14E40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6CE71E-E833-4A05-AB2B-573068D1A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2673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C0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rgbClr val="C00000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1053</TotalTime>
  <Words>802</Words>
  <Application>Microsoft Office PowerPoint</Application>
  <PresentationFormat>On-screen Show (16:10)</PresentationFormat>
  <Paragraphs>172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Microservices and DevOps</vt:lpstr>
      <vt:lpstr>Introduction</vt:lpstr>
      <vt:lpstr>Security in Transit</vt:lpstr>
      <vt:lpstr>Security at Rest</vt:lpstr>
      <vt:lpstr>Defense in Depth</vt:lpstr>
      <vt:lpstr>Defense in Depth</vt:lpstr>
      <vt:lpstr>Defense in Depth</vt:lpstr>
      <vt:lpstr>Not mentioned?</vt:lpstr>
      <vt:lpstr>Key Management</vt:lpstr>
      <vt:lpstr>Docker Secret</vt:lpstr>
      <vt:lpstr>Reading ‘passwords’</vt:lpstr>
      <vt:lpstr>Vulnerabilities</vt:lpstr>
      <vt:lpstr>Snyk.io</vt:lpstr>
      <vt:lpstr>Vermeer (2021)</vt:lpstr>
      <vt:lpstr>Advice in short form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99</cp:revision>
  <dcterms:created xsi:type="dcterms:W3CDTF">2006-08-16T00:00:00Z</dcterms:created>
  <dcterms:modified xsi:type="dcterms:W3CDTF">2021-12-01T11:32:54Z</dcterms:modified>
</cp:coreProperties>
</file>